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6" r:id="rId3"/>
    <p:sldId id="272" r:id="rId4"/>
    <p:sldId id="273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44373" autoAdjust="0"/>
  </p:normalViewPr>
  <p:slideViewPr>
    <p:cSldViewPr snapToGrid="0" showGuides="1">
      <p:cViewPr varScale="1">
        <p:scale>
          <a:sx n="31" d="100"/>
          <a:sy n="31" d="100"/>
        </p:scale>
        <p:origin x="2028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46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6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5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0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56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1814-3B91-4036-94D2-3977634EE21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tretch/>
        </p:blipFill>
        <p:spPr>
          <a:xfrm>
            <a:off x="5016500" y="1276350"/>
            <a:ext cx="7175500" cy="43053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276351"/>
            <a:ext cx="4416424" cy="2686050"/>
          </a:xfrm>
        </p:spPr>
        <p:txBody>
          <a:bodyPr anchor="b">
            <a:normAutofit/>
          </a:bodyPr>
          <a:lstStyle/>
          <a:p>
            <a:r>
              <a:rPr lang="en-US" dirty="0"/>
              <a:t>Insurance Claims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>
            <a:normAutofit/>
          </a:bodyPr>
          <a:lstStyle/>
          <a:p>
            <a:r>
              <a:rPr lang="en-US" dirty="0" err="1"/>
              <a:t>Kennety</a:t>
            </a:r>
            <a:r>
              <a:rPr lang="en-US" dirty="0"/>
              <a:t> Mashishi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3CE52B8-A17F-60D4-27A7-C9EA5F633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1"/>
    </mc:Choice>
    <mc:Fallback xmlns="">
      <p:transition spd="slow" advTm="9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194F3-8C4E-EE40-C684-018317D20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B6CDB0C-9E26-324C-E58B-6C8CA924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Closing Remarks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3866BC-80CC-5CE1-2E7B-B049114DE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/>
          <a:p>
            <a:r>
              <a:rPr lang="en-GB" dirty="0"/>
              <a:t>Our precision scores were lower than ideal across all models (Gradient Boosting: 61.5%), meaning we're still flagging some legitimate claims as fraudulent. This is the trade-off for catching more fraud.</a:t>
            </a:r>
          </a:p>
          <a:p>
            <a:endParaRPr lang="en-GB" dirty="0"/>
          </a:p>
          <a:p>
            <a:r>
              <a:rPr lang="en-GB" dirty="0"/>
              <a:t>Potential to save millions annually.</a:t>
            </a:r>
          </a:p>
          <a:p>
            <a:endParaRPr lang="en-GB" dirty="0"/>
          </a:p>
          <a:p>
            <a:r>
              <a:rPr lang="en-GB" b="1" dirty="0"/>
              <a:t>Future Work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F72C3-4AAB-931D-CFB3-4907D90A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86AFE-91E7-89F0-CC68-9E5845FA11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16208" y="2178789"/>
            <a:ext cx="4955547" cy="3303698"/>
          </a:xfrm>
          <a:prstGeom prst="rect">
            <a:avLst/>
          </a:prstGeom>
          <a:noFill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F31340-218D-E2BF-771F-0233C99C3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84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75"/>
    </mc:Choice>
    <mc:Fallback xmlns="">
      <p:transition spd="slow" advTm="67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1B50B-D514-E7F9-589B-FFE0990C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331012B-5724-C3D4-8DD1-57A4955F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507" y="1587784"/>
            <a:ext cx="4810125" cy="32672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Thank You !</a:t>
            </a:r>
            <a:endParaRPr lang="en-GB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1F393-D044-67C9-17BC-57556E42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80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47C42DC-AAD0-4DEE-53A1-B3B109684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22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"/>
    </mc:Choice>
    <mc:Fallback xmlns="">
      <p:transition spd="slow" advTm="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2540105"/>
            <a:ext cx="5522976" cy="1777790"/>
          </a:xfrm>
        </p:spPr>
        <p:txBody>
          <a:bodyPr/>
          <a:lstStyle/>
          <a:p>
            <a:r>
              <a:rPr lang="en-GB" dirty="0"/>
              <a:t>Identifying fraudulent claims using machine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8DD966-19F0-4350-AC58-AE86C210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1117601" y="868680"/>
            <a:ext cx="5138058" cy="5125720"/>
          </a:xfr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164918D-D6E2-CC20-2F57-A20722A50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8"/>
    </mc:Choice>
    <mc:Fallback xmlns="">
      <p:transition spd="slow" advTm="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5512"/>
            <a:ext cx="10515600" cy="1500187"/>
          </a:xfrm>
        </p:spPr>
        <p:txBody>
          <a:bodyPr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F3BC458-FA22-F6FA-7E99-5BC0E2742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62656"/>
            <a:ext cx="10515600" cy="209397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Insurance fraud costs the industry billions annually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African insurance market valued at $45B (2017)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represents 1% of insured catastrophe losses globally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Challenge: Identify potentially fraudulent claims 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Impact: Reduce financial losses, protect legitimate customers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EEA7F22-5224-993A-4B39-7A08F2FA3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2"/>
    </mc:Choice>
    <mc:Fallback xmlns="">
      <p:transition spd="slow" advTm="35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1,000 insurance claims records</a:t>
            </a:r>
          </a:p>
          <a:p>
            <a:r>
              <a:rPr lang="en-GB" dirty="0"/>
              <a:t>Features (policy, customer, incident, claim details)</a:t>
            </a:r>
          </a:p>
          <a:p>
            <a:r>
              <a:rPr lang="en-GB" dirty="0"/>
              <a:t>Target variable: </a:t>
            </a:r>
            <a:r>
              <a:rPr lang="en-GB" dirty="0" err="1"/>
              <a:t>fraud_reported</a:t>
            </a:r>
            <a:r>
              <a:rPr lang="en-GB" dirty="0"/>
              <a:t> (Y/N)</a:t>
            </a:r>
          </a:p>
          <a:p>
            <a:r>
              <a:rPr lang="en-GB" dirty="0"/>
              <a:t>24.7% fraudulent claims (imbalanced dataset)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D38CA64A-11C5-4BD7-8A2D-E6D58794D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828" r="17828"/>
          <a:stretch/>
        </p:blipFill>
        <p:spPr>
          <a:xfrm>
            <a:off x="3967163" y="1233488"/>
            <a:ext cx="4257675" cy="5148262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B17D2-E381-E452-DDDA-23865B5CDB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Data cleaning: handled missing values in specific columns</a:t>
            </a:r>
          </a:p>
          <a:p>
            <a:r>
              <a:rPr lang="en-GB" dirty="0"/>
              <a:t>Feature scaling: </a:t>
            </a:r>
            <a:r>
              <a:rPr lang="en-GB" dirty="0" err="1"/>
              <a:t>StandardScaler</a:t>
            </a:r>
            <a:r>
              <a:rPr lang="en-GB" dirty="0"/>
              <a:t> for numerical features</a:t>
            </a:r>
          </a:p>
          <a:p>
            <a:r>
              <a:rPr lang="en-GB" dirty="0"/>
              <a:t>Feature encoding: One-hot encoding for categorical variables</a:t>
            </a:r>
          </a:p>
          <a:p>
            <a:r>
              <a:rPr lang="en-GB" dirty="0"/>
              <a:t>Train-test split: 75/25 with stratification to maintain fraud ratio</a:t>
            </a:r>
            <a:endParaRPr lang="en-ZA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780D706-1A6C-8022-B5B5-BDB2402CC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34"/>
    </mc:Choice>
    <mc:Fallback xmlns="">
      <p:transition spd="slow" advTm="6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1394713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414016"/>
            <a:ext cx="5495926" cy="3941064"/>
          </a:xfrm>
        </p:spPr>
        <p:txBody>
          <a:bodyPr>
            <a:normAutofit/>
          </a:bodyPr>
          <a:lstStyle/>
          <a:p>
            <a:r>
              <a:rPr lang="en-GB" dirty="0"/>
              <a:t>Age distribution (25-45 years)</a:t>
            </a:r>
          </a:p>
          <a:p>
            <a:r>
              <a:rPr lang="en-GB" dirty="0"/>
              <a:t>Peak late 30s/early 40s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Similar patterns in vehicle claims </a:t>
            </a:r>
          </a:p>
          <a:p>
            <a:r>
              <a:rPr lang="en-GB" dirty="0"/>
              <a:t>Lower ranges for injury and property claims </a:t>
            </a:r>
          </a:p>
          <a:p>
            <a:r>
              <a:rPr lang="en-GB" dirty="0"/>
              <a:t>Bimodal distribution in total claims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/>
          </a:p>
        </p:txBody>
      </p:sp>
      <p:pic>
        <p:nvPicPr>
          <p:cNvPr id="8" name="Picture 7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0E8DEAF1-E4D4-4B25-C119-93B1EE121B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61" r="18664" b="3"/>
          <a:stretch/>
        </p:blipFill>
        <p:spPr>
          <a:xfrm>
            <a:off x="9012631" y="645417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noFill/>
        </p:spPr>
      </p:pic>
      <p:pic>
        <p:nvPicPr>
          <p:cNvPr id="6" name="Picture 5" descr="A line graph with blue dots&#10;&#10;AI-generated content may be incorrect.">
            <a:extLst>
              <a:ext uri="{FF2B5EF4-FFF2-40B4-BE49-F238E27FC236}">
                <a16:creationId xmlns:a16="http://schemas.microsoft.com/office/drawing/2014/main" id="{50FB9751-B9B4-82B7-6F51-F098F15E62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53" r="19375" b="5"/>
          <a:stretch/>
        </p:blipFill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noFill/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F32C15F-C9D5-8675-BB96-9580D227E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46"/>
    </mc:Choice>
    <mc:Fallback xmlns="">
      <p:transition spd="slow" advTm="58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8A799-9D3B-FAE6-CF3F-C938A3E3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6322E8-8801-39DD-42E5-AB66CEBC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0F391-433B-F9A6-AC92-2F758F08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5BA0BD-CA4D-BF7B-943D-4F628A68B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Imbalanced Data</a:t>
            </a:r>
          </a:p>
          <a:p>
            <a:endParaRPr lang="en-US" dirty="0"/>
          </a:p>
          <a:p>
            <a:r>
              <a:rPr lang="en-GB" dirty="0"/>
              <a:t>Majority class: Non-Fraud Cases</a:t>
            </a:r>
          </a:p>
          <a:p>
            <a:endParaRPr lang="en-GB" dirty="0"/>
          </a:p>
          <a:p>
            <a:r>
              <a:rPr lang="en-GB" dirty="0"/>
              <a:t>75% non-fraud vs. 25% fraud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Need for special handling in </a:t>
            </a:r>
            <a:r>
              <a:rPr lang="en-GB" dirty="0" err="1"/>
              <a:t>modeling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FEDB8-5A35-E12F-6BA4-B3AF42736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674" y="1019175"/>
            <a:ext cx="5915851" cy="486795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74FE9AE-C3DC-EDCC-BF14-68C3C3621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476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3"/>
    </mc:Choice>
    <mc:Fallback xmlns="">
      <p:transition spd="slow" advTm="35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CA23-1D0D-CDEF-ACCB-EEC6139D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5A99468-8050-1117-6D0F-10E0DD03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anchor="ctr">
            <a:normAutofit/>
          </a:bodyPr>
          <a:lstStyle/>
          <a:p>
            <a:r>
              <a:rPr lang="en-US" dirty="0"/>
              <a:t>Data Modeling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D77898-8C46-4179-2B1E-93F57CC04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/>
          <a:p>
            <a:r>
              <a:rPr lang="en-GB" dirty="0"/>
              <a:t>Class weighting (giving fraud cases more importance)</a:t>
            </a:r>
          </a:p>
          <a:p>
            <a:r>
              <a:rPr lang="en-GB" b="1" dirty="0"/>
              <a:t>Metrics: </a:t>
            </a:r>
            <a:r>
              <a:rPr lang="en-GB" dirty="0"/>
              <a:t>accuracy, precision, recall, F1, ROC AUC</a:t>
            </a:r>
          </a:p>
          <a:p>
            <a:r>
              <a:rPr lang="en-GB" b="1" dirty="0"/>
              <a:t>Models tested: </a:t>
            </a:r>
            <a:r>
              <a:rPr lang="en-GB" dirty="0"/>
              <a:t>Logistic Regression, Random Forest, Gradient Boosting, Neural Network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5E6C8-32F0-5829-0CE3-8B80142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800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0C0DA021-F932-C3C4-392E-7B35FBC0B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8789"/>
            <a:ext cx="5795963" cy="3303698"/>
          </a:xfrm>
          <a:prstGeom prst="rect">
            <a:avLst/>
          </a:prstGeom>
          <a:noFill/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350871F-C114-56BA-6D50-7D48653B4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88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30"/>
    </mc:Choice>
    <mc:Fallback xmlns="">
      <p:transition spd="slow" advTm="40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EE61-ACDF-3920-0132-771D0A5B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FCEDCD0-595B-5234-4726-54785538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Data Modeling – </a:t>
            </a:r>
            <a:r>
              <a:rPr lang="en-US" b="0" dirty="0"/>
              <a:t>results/ comparison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99B187-4F1A-7932-D0ED-E681845D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5664993" cy="4943475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Gradient Boosting </a:t>
            </a:r>
            <a:r>
              <a:rPr lang="en-GB" dirty="0"/>
              <a:t>is the best model</a:t>
            </a:r>
          </a:p>
          <a:p>
            <a:r>
              <a:rPr lang="en-GB" b="1" dirty="0"/>
              <a:t>Accuracy</a:t>
            </a:r>
            <a:r>
              <a:rPr lang="en-GB" dirty="0"/>
              <a:t>: 82.4% </a:t>
            </a:r>
            <a:r>
              <a:rPr lang="en-GB" b="1" dirty="0"/>
              <a:t>Precision</a:t>
            </a:r>
            <a:r>
              <a:rPr lang="en-GB" dirty="0"/>
              <a:t>: 61.5% </a:t>
            </a:r>
            <a:r>
              <a:rPr lang="en-GB" b="1" dirty="0"/>
              <a:t>Recall</a:t>
            </a:r>
            <a:r>
              <a:rPr lang="en-GB" dirty="0"/>
              <a:t>: 77.4% </a:t>
            </a:r>
            <a:r>
              <a:rPr lang="en-GB" b="1" dirty="0"/>
              <a:t>F1 Score</a:t>
            </a:r>
            <a:r>
              <a:rPr lang="en-GB" dirty="0"/>
              <a:t>: 68.6%      </a:t>
            </a:r>
            <a:r>
              <a:rPr lang="en-GB" b="1" dirty="0"/>
              <a:t>ROC AUC</a:t>
            </a:r>
            <a:r>
              <a:rPr lang="en-GB" dirty="0"/>
              <a:t>: 81.7% 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79A45-A219-8E60-4F82-9236E0B3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800"/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4FD502C-4B6E-E006-F89C-C16D90A244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01" r="10791" b="-3"/>
          <a:stretch/>
        </p:blipFill>
        <p:spPr>
          <a:xfrm>
            <a:off x="6226967" y="1233488"/>
            <a:ext cx="5664993" cy="4943475"/>
          </a:xfrm>
          <a:prstGeom prst="rect">
            <a:avLst/>
          </a:prstGeom>
          <a:noFill/>
        </p:spPr>
      </p:pic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4694FECE-2089-3A13-AAEC-C4540E92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3493255"/>
            <a:ext cx="5105929" cy="310439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B3D137-45A1-E3C4-5B89-7645C303A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19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92"/>
    </mc:Choice>
    <mc:Fallback xmlns="">
      <p:transition spd="slow" advTm="6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E195A-E04A-EC0C-D3A4-4C9EB4C1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21B8F29-DE97-E931-C7C6-34F03764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Data Modeling – </a:t>
            </a:r>
            <a:r>
              <a:rPr lang="en-US" b="0" dirty="0"/>
              <a:t>Feature Importance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30120E-0888-F308-57AD-9CFA10390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5664993" cy="4943475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ZA" dirty="0"/>
              <a:t>What Drives Fraud Predictions?</a:t>
            </a:r>
          </a:p>
          <a:p>
            <a:endParaRPr lang="en-ZA" b="1" dirty="0"/>
          </a:p>
          <a:p>
            <a:endParaRPr lang="en-GB" b="1" dirty="0"/>
          </a:p>
          <a:p>
            <a:r>
              <a:rPr lang="en-GB" b="1" dirty="0" err="1"/>
              <a:t>incident_severity_encoded</a:t>
            </a:r>
            <a:r>
              <a:rPr lang="en-GB" b="1" dirty="0"/>
              <a:t> (strongest predictor) </a:t>
            </a:r>
          </a:p>
          <a:p>
            <a:r>
              <a:rPr lang="en-GB" b="1" dirty="0" err="1"/>
              <a:t>insured_hobbies_encoded</a:t>
            </a:r>
            <a:r>
              <a:rPr lang="en-GB" b="1" dirty="0"/>
              <a:t> (second strongest) … Interesting insight.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5122A-0197-2228-FA53-0FBBC51A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BF03-A344-C4DA-22C6-BB2B4178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04" r="15504"/>
          <a:stretch/>
        </p:blipFill>
        <p:spPr>
          <a:xfrm>
            <a:off x="6036467" y="1233488"/>
            <a:ext cx="5855493" cy="4943475"/>
          </a:xfrm>
          <a:prstGeom prst="rect">
            <a:avLst/>
          </a:prstGeom>
          <a:noFill/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AF13203-7D4A-9B0B-3650-F77B6867F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31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0"/>
    </mc:Choice>
    <mc:Fallback xmlns="">
      <p:transition spd="slow" advTm="1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101</TotalTime>
  <Words>354</Words>
  <Application>Microsoft Office PowerPoint</Application>
  <PresentationFormat>Widescreen</PresentationFormat>
  <Paragraphs>80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Insurance Claims Project</vt:lpstr>
      <vt:lpstr>Identifying fraudulent claims using machine learning</vt:lpstr>
      <vt:lpstr>Background</vt:lpstr>
      <vt:lpstr>Data Collection &amp; Processing</vt:lpstr>
      <vt:lpstr>Data Analysis</vt:lpstr>
      <vt:lpstr>Data Analysis</vt:lpstr>
      <vt:lpstr>Data Modeling</vt:lpstr>
      <vt:lpstr>Data Modeling – results/ comparison</vt:lpstr>
      <vt:lpstr>Data Modeling – Feature Importance</vt:lpstr>
      <vt:lpstr>Closing Remarks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Kenny Sandile Mashishi</dc:creator>
  <cp:lastModifiedBy>Kenny Sandile Mashishi</cp:lastModifiedBy>
  <cp:revision>87</cp:revision>
  <dcterms:created xsi:type="dcterms:W3CDTF">2025-03-17T19:42:15Z</dcterms:created>
  <dcterms:modified xsi:type="dcterms:W3CDTF">2025-03-17T21:23:40Z</dcterms:modified>
</cp:coreProperties>
</file>